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B9E"/>
    <a:srgbClr val="0141C8"/>
    <a:srgbClr val="030303"/>
    <a:srgbClr val="FF3300"/>
    <a:srgbClr val="991717"/>
    <a:srgbClr val="DB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3" autoAdjust="0"/>
    <p:restoredTop sz="94660"/>
  </p:normalViewPr>
  <p:slideViewPr>
    <p:cSldViewPr snapToGrid="0">
      <p:cViewPr varScale="1">
        <p:scale>
          <a:sx n="62" d="100"/>
          <a:sy n="62" d="100"/>
        </p:scale>
        <p:origin x="246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0D82-D68B-409C-9EBA-38A7F8EB1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3D6310-15AC-457C-803C-D51D7C4F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3D36C-21DE-445E-8CAD-1109D0B5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78A15-D00F-456A-8D54-16B1A01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30B479-C998-49E7-88E3-BFCDC0F7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8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48BA4-BCC5-4E66-B9AB-1A64EA94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B3D4FB-BA33-4A2D-8547-61DD4A121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F1A989-DE37-47CB-90D4-0EC783B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10B99-0DF4-4524-A015-0322E1D1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AB95D-A1A7-4F68-95C4-2D72AC7D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2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1A1D9AE-2A10-4D22-B23F-B34093A8D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4E9C4D-3BE9-4F19-A509-00FEEA367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96DEA-E4E8-42B4-BB06-99FEDA8F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FA290-2B5A-4B23-BEC3-CDBEEDA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5DF709-3B96-4569-B1A3-034E212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2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7C29D-63EC-4E96-BA94-3A8310E1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5FE80-97BF-47E9-9E8A-FE968F98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B2B331-F74F-483B-AF70-41D57224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24C90-877A-4F53-B258-E9750E8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4A01A-BA38-4293-B9DF-7056C25D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3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DE4F4-B8BF-4FBA-A498-0240895C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2E4D4B-D9C6-4270-81F6-55A861EC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CB36F-E9A4-42E4-A277-00601371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D8005F-20E9-4577-A5ED-9F53F2A6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2262F-686F-4C37-97E5-F01537C7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32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028F7-6E57-4636-86CD-FD09A0F3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9B9FFE-6F68-4472-9858-9922661A0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5A9AE6-0863-49E8-94E5-4866023F1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C7955-8DE3-41A5-A4A3-2CCA318A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1DEFF4-7822-4880-ACBE-4BFB3C79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973BE4-AA66-41FC-B4C9-4F84331A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5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579B4-77FD-49A5-B9FD-661E56D6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442930-0855-4D20-B11B-7B75E254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E3AE77-5F3A-4F34-B064-CE28C532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256A9C-3A37-4DFC-A316-6EA079945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5810BA-EA12-4414-83DE-8E8315B24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1F3A29-7275-4355-BBA8-DF6533A1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6C0FC5-0F01-4737-9EDE-FAD852C2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3152B-1C69-46E0-AECB-D4BF8091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7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938CF-6F29-4724-8DD4-3990929E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BF3AE9-8311-4A6C-B6BC-DB1C1325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92FCB3-0A4C-4B31-ABF9-CE3963B8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3171B9-C395-4BA5-8D2F-F161FCE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19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F32289-9FF2-401F-8200-71E7866A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DB4B87-0CA4-400A-BE4A-CF2F605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C28B2A-F2A3-4687-9DBC-60F86818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1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987FF-8488-46C3-BA51-919DB962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B4BF6-E3FE-40FC-95AB-E4CA2612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73AABF-BEC2-4AC2-B150-BBB9F6DF9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7AEF92-3F7D-4A9B-A64C-6A93D3C9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7B6A1-72FA-4276-BF0E-3C8F0E46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D03B13-CDCA-4E2F-A245-382BB20E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30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79107-F794-4CA9-BF64-EAC2DB81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209F00-4E3B-482C-BBAC-8E0A35761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671B5-41F9-49CA-B0C2-44C9489A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7B839C-6A9B-4D1D-A78B-57E0099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DF35C6-7A2F-4873-AFE9-1B31B509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5E329-53C3-4BA9-BF44-698A229F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07A7-20A6-4991-B65D-381E817D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57B14-0719-4714-96A4-A9A7C50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3701E-5A60-4368-A2F9-E1AFF8360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18B6-0749-45D9-A8AE-D32390101A07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D4C528-52F3-42AA-BED1-58EA1CAB3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A2985-C82A-4DFA-9F18-A41001B96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0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6108FC2-344F-4DFC-879E-7CCE7B53D073}"/>
              </a:ext>
            </a:extLst>
          </p:cNvPr>
          <p:cNvCxnSpPr>
            <a:cxnSpLocks/>
          </p:cNvCxnSpPr>
          <p:nvPr/>
        </p:nvCxnSpPr>
        <p:spPr>
          <a:xfrm>
            <a:off x="5015139" y="319314"/>
            <a:ext cx="6553391" cy="6390290"/>
          </a:xfrm>
          <a:prstGeom prst="line">
            <a:avLst/>
          </a:prstGeom>
          <a:ln w="25400">
            <a:solidFill>
              <a:srgbClr val="398B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8365B8D-B6DD-4817-A847-992FFD695306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7053943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714DA-80E7-4192-9A09-2182C0EDF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32" y="-148395"/>
            <a:ext cx="4959458" cy="1177871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C00000"/>
                </a:solidFill>
                <a:latin typeface="Arial Black" panose="020B0A04020102020204" pitchFamily="34" charset="0"/>
              </a:rPr>
              <a:t>E</a:t>
            </a:r>
            <a:r>
              <a:rPr lang="en-US" sz="5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coSmart</a:t>
            </a:r>
            <a:endParaRPr lang="ru-RU" sz="5400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6335AB2-8363-4DAB-8DF6-5CAE1644DF61}"/>
              </a:ext>
            </a:extLst>
          </p:cNvPr>
          <p:cNvCxnSpPr>
            <a:cxnSpLocks/>
          </p:cNvCxnSpPr>
          <p:nvPr/>
        </p:nvCxnSpPr>
        <p:spPr>
          <a:xfrm flipH="1">
            <a:off x="2090964" y="3244073"/>
            <a:ext cx="323" cy="102504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EDFED4-C53F-4674-B99B-101BA4A834F4}"/>
              </a:ext>
            </a:extLst>
          </p:cNvPr>
          <p:cNvCxnSpPr>
            <a:cxnSpLocks/>
          </p:cNvCxnSpPr>
          <p:nvPr/>
        </p:nvCxnSpPr>
        <p:spPr>
          <a:xfrm flipH="1">
            <a:off x="2090964" y="4269113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416827-793D-485B-BBD9-F946F8895F10}"/>
              </a:ext>
            </a:extLst>
          </p:cNvPr>
          <p:cNvCxnSpPr>
            <a:cxnSpLocks/>
          </p:cNvCxnSpPr>
          <p:nvPr/>
        </p:nvCxnSpPr>
        <p:spPr>
          <a:xfrm flipH="1">
            <a:off x="9217387" y="2718529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F645AAC-2AEE-496F-9D20-2AB8817FAC48}"/>
              </a:ext>
            </a:extLst>
          </p:cNvPr>
          <p:cNvCxnSpPr>
            <a:cxnSpLocks/>
          </p:cNvCxnSpPr>
          <p:nvPr/>
        </p:nvCxnSpPr>
        <p:spPr>
          <a:xfrm flipV="1">
            <a:off x="10367381" y="2718529"/>
            <a:ext cx="1" cy="103806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5540F3B-5236-4252-88E6-0E86F6C92BCE}"/>
              </a:ext>
            </a:extLst>
          </p:cNvPr>
          <p:cNvSpPr/>
          <p:nvPr/>
        </p:nvSpPr>
        <p:spPr>
          <a:xfrm>
            <a:off x="2193532" y="2875002"/>
            <a:ext cx="8275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Нейронные сети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EB2FE72-62C5-4531-A05D-C5177E622D94}"/>
              </a:ext>
            </a:extLst>
          </p:cNvPr>
          <p:cNvSpPr txBox="1">
            <a:spLocks/>
          </p:cNvSpPr>
          <p:nvPr/>
        </p:nvSpPr>
        <p:spPr>
          <a:xfrm>
            <a:off x="2090964" y="4287374"/>
            <a:ext cx="5848350" cy="53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Промышленное применение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A77D358-8F15-4F0E-8AAE-DD9D7EF6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51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9A044F-A29F-4233-BF6E-360A8E6D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130300"/>
            <a:ext cx="12049125" cy="6654775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Сотрудничество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AFC5C94A-DAED-432E-A7D7-037A095FA3CB}"/>
              </a:ext>
            </a:extLst>
          </p:cNvPr>
          <p:cNvCxnSpPr>
            <a:cxnSpLocks/>
          </p:cNvCxnSpPr>
          <p:nvPr/>
        </p:nvCxnSpPr>
        <p:spPr>
          <a:xfrm>
            <a:off x="5372829" y="841829"/>
            <a:ext cx="6819171" cy="7126514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A6F6774F-7138-4267-86B7-2F5D1E820DDC}"/>
              </a:ext>
            </a:extLst>
          </p:cNvPr>
          <p:cNvCxnSpPr>
            <a:cxnSpLocks/>
          </p:cNvCxnSpPr>
          <p:nvPr/>
        </p:nvCxnSpPr>
        <p:spPr>
          <a:xfrm flipH="1">
            <a:off x="2353120" y="2184400"/>
            <a:ext cx="6447980" cy="482866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C10CA551-010B-4A04-BE08-05B67BA11D32}"/>
              </a:ext>
            </a:extLst>
          </p:cNvPr>
          <p:cNvCxnSpPr>
            <a:cxnSpLocks/>
          </p:cNvCxnSpPr>
          <p:nvPr/>
        </p:nvCxnSpPr>
        <p:spPr>
          <a:xfrm flipH="1">
            <a:off x="9173868" y="642232"/>
            <a:ext cx="1660535" cy="1229825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96D69166-3622-4179-8ECA-4767F756B7C2}"/>
              </a:ext>
            </a:extLst>
          </p:cNvPr>
          <p:cNvSpPr/>
          <p:nvPr/>
        </p:nvSpPr>
        <p:spPr>
          <a:xfrm>
            <a:off x="-210702" y="1595650"/>
            <a:ext cx="5583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 algn="ctr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Реализация проекта всей командой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FEFC7D7-F490-4388-B88B-5BA509382160}"/>
              </a:ext>
            </a:extLst>
          </p:cNvPr>
          <p:cNvSpPr/>
          <p:nvPr/>
        </p:nvSpPr>
        <p:spPr>
          <a:xfrm>
            <a:off x="6415547" y="1581657"/>
            <a:ext cx="61284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Outstaffing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сотрудников на вне корпоративные проекты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09D7FB9-051C-45F3-A538-0EF09D47F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59" y="2519115"/>
            <a:ext cx="4153480" cy="3543795"/>
          </a:xfrm>
          <a:prstGeom prst="rect">
            <a:avLst/>
          </a:prstGeom>
        </p:spPr>
      </p:pic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02E5C1CA-A2F9-46BF-B5E1-1ABA2CB7A265}"/>
              </a:ext>
            </a:extLst>
          </p:cNvPr>
          <p:cNvSpPr/>
          <p:nvPr/>
        </p:nvSpPr>
        <p:spPr>
          <a:xfrm>
            <a:off x="5181600" y="4660900"/>
            <a:ext cx="1435100" cy="457200"/>
          </a:xfrm>
          <a:custGeom>
            <a:avLst/>
            <a:gdLst>
              <a:gd name="connsiteX0" fmla="*/ 0 w 1371600"/>
              <a:gd name="connsiteY0" fmla="*/ 368300 h 368300"/>
              <a:gd name="connsiteX1" fmla="*/ 1371600 w 1371600"/>
              <a:gd name="connsiteY1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368300">
                <a:moveTo>
                  <a:pt x="0" y="368300"/>
                </a:moveTo>
                <a:cubicBezTo>
                  <a:pt x="490008" y="278341"/>
                  <a:pt x="980017" y="188383"/>
                  <a:pt x="1371600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Полилиния: фигура 56">
            <a:extLst>
              <a:ext uri="{FF2B5EF4-FFF2-40B4-BE49-F238E27FC236}">
                <a16:creationId xmlns:a16="http://schemas.microsoft.com/office/drawing/2014/main" id="{17AE6E5E-D9E6-4138-BCAF-8CD8487487E3}"/>
              </a:ext>
            </a:extLst>
          </p:cNvPr>
          <p:cNvSpPr/>
          <p:nvPr/>
        </p:nvSpPr>
        <p:spPr>
          <a:xfrm>
            <a:off x="6616700" y="4229100"/>
            <a:ext cx="1473200" cy="431800"/>
          </a:xfrm>
          <a:custGeom>
            <a:avLst/>
            <a:gdLst>
              <a:gd name="connsiteX0" fmla="*/ 0 w 1473200"/>
              <a:gd name="connsiteY0" fmla="*/ 431800 h 431800"/>
              <a:gd name="connsiteX1" fmla="*/ 774700 w 1473200"/>
              <a:gd name="connsiteY1" fmla="*/ 101600 h 431800"/>
              <a:gd name="connsiteX2" fmla="*/ 1473200 w 1473200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431800">
                <a:moveTo>
                  <a:pt x="0" y="431800"/>
                </a:moveTo>
                <a:cubicBezTo>
                  <a:pt x="264583" y="302683"/>
                  <a:pt x="529167" y="173567"/>
                  <a:pt x="774700" y="101600"/>
                </a:cubicBezTo>
                <a:cubicBezTo>
                  <a:pt x="1020233" y="29633"/>
                  <a:pt x="1246716" y="14816"/>
                  <a:pt x="1473200" y="0"/>
                </a:cubicBezTo>
              </a:path>
            </a:pathLst>
          </a:cu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79C3A92-4A2B-464B-8C9E-248EC4E262CC}"/>
              </a:ext>
            </a:extLst>
          </p:cNvPr>
          <p:cNvSpPr/>
          <p:nvPr/>
        </p:nvSpPr>
        <p:spPr>
          <a:xfrm>
            <a:off x="8089900" y="2525661"/>
            <a:ext cx="3541868" cy="3406878"/>
          </a:xfrm>
          <a:prstGeom prst="ellipse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EE6396-E33B-4931-9A64-46AB78576109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7240823" cy="79683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F88522C-6E81-4602-8B22-D929CC2F4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2824" y="3055622"/>
            <a:ext cx="2083095" cy="2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9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ООО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“</a:t>
            </a:r>
            <a:r>
              <a:rPr lang="ru-RU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Экосмарт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00D15-6502-4A51-9476-08D86032FF2B}"/>
              </a:ext>
            </a:extLst>
          </p:cNvPr>
          <p:cNvSpPr txBox="1"/>
          <p:nvPr/>
        </p:nvSpPr>
        <p:spPr>
          <a:xfrm>
            <a:off x="-232229" y="1859340"/>
            <a:ext cx="11016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838" indent="-342900" algn="just">
              <a:buFont typeface="Wingdings" panose="05000000000000000000" pitchFamily="2" charset="2"/>
              <a:buChar char="ü"/>
            </a:pPr>
            <a:r>
              <a:rPr lang="ru-RU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 Российская 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компания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специализирующаяся на разработке и внедрении программного обеспечения на основе </a:t>
            </a:r>
            <a:r>
              <a:rPr lang="ru-RU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алгоритмов</a:t>
            </a:r>
          </a:p>
          <a:p>
            <a:pPr marL="261938"/>
            <a:endParaRPr lang="ru-RU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2E9A78-3342-44C5-8092-3DC664A7CF5E}"/>
              </a:ext>
            </a:extLst>
          </p:cNvPr>
          <p:cNvSpPr/>
          <p:nvPr/>
        </p:nvSpPr>
        <p:spPr>
          <a:xfrm>
            <a:off x="1349829" y="3240314"/>
            <a:ext cx="10517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lvl="1" indent="-342900" algn="just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Наша команда состоит из профессионалов с многолетним опытом в разработке и внедрении систем на основе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алгоритмов. Разработка ведется под руководством к.т.н.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Гирина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Романа Викторовича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A6F803-A478-46B6-88CF-56C7262EC9CE}"/>
              </a:ext>
            </a:extLst>
          </p:cNvPr>
          <p:cNvSpPr/>
          <p:nvPr/>
        </p:nvSpPr>
        <p:spPr>
          <a:xfrm>
            <a:off x="-21772" y="4962436"/>
            <a:ext cx="106026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Основополагающая задача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– заменить на ИИ сотрудников, требующих постоянных расходов и способных к ошибкам из-за человеческого фактора. Нейронная сеть — это программа для анализа 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/>
          <p:nvPr/>
        </p:nvCxnSpPr>
        <p:spPr>
          <a:xfrm>
            <a:off x="9915071" y="1784894"/>
            <a:ext cx="120396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11119031" y="1784894"/>
            <a:ext cx="0" cy="9677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91621" y="3240314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91621" y="2465614"/>
            <a:ext cx="0" cy="7747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036F2D-BCCA-4CBB-8E45-76BAFCDDE29C}"/>
              </a:ext>
            </a:extLst>
          </p:cNvPr>
          <p:cNvCxnSpPr>
            <a:cxnSpLocks/>
          </p:cNvCxnSpPr>
          <p:nvPr/>
        </p:nvCxnSpPr>
        <p:spPr>
          <a:xfrm flipH="1">
            <a:off x="1349829" y="3234417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30E918F-A345-42FB-BECC-CF579712657D}"/>
              </a:ext>
            </a:extLst>
          </p:cNvPr>
          <p:cNvCxnSpPr>
            <a:cxnSpLocks/>
          </p:cNvCxnSpPr>
          <p:nvPr/>
        </p:nvCxnSpPr>
        <p:spPr>
          <a:xfrm>
            <a:off x="1349829" y="3234417"/>
            <a:ext cx="0" cy="8509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A5D42C4-541C-469F-B0B9-ADDE8416EE1E}"/>
              </a:ext>
            </a:extLst>
          </p:cNvPr>
          <p:cNvCxnSpPr>
            <a:cxnSpLocks/>
          </p:cNvCxnSpPr>
          <p:nvPr/>
        </p:nvCxnSpPr>
        <p:spPr>
          <a:xfrm flipH="1">
            <a:off x="11119031" y="4960471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0F598BF-D6C5-4544-A6BC-4E69E94B610A}"/>
              </a:ext>
            </a:extLst>
          </p:cNvPr>
          <p:cNvCxnSpPr>
            <a:cxnSpLocks/>
          </p:cNvCxnSpPr>
          <p:nvPr/>
        </p:nvCxnSpPr>
        <p:spPr>
          <a:xfrm flipV="1">
            <a:off x="12043591" y="4081689"/>
            <a:ext cx="2540" cy="87878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FDEEF98-671D-4676-837D-5B21AB50EB73}"/>
              </a:ext>
            </a:extLst>
          </p:cNvPr>
          <p:cNvCxnSpPr/>
          <p:nvPr/>
        </p:nvCxnSpPr>
        <p:spPr>
          <a:xfrm>
            <a:off x="9577614" y="4960471"/>
            <a:ext cx="120396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E4B93F2A-CF5A-48C2-874E-EFAB28758D6D}"/>
              </a:ext>
            </a:extLst>
          </p:cNvPr>
          <p:cNvCxnSpPr>
            <a:cxnSpLocks/>
          </p:cNvCxnSpPr>
          <p:nvPr/>
        </p:nvCxnSpPr>
        <p:spPr>
          <a:xfrm>
            <a:off x="10781574" y="4960471"/>
            <a:ext cx="0" cy="9677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A585EAE-1C57-4D7D-B20B-A1AC88EC4B50}"/>
              </a:ext>
            </a:extLst>
          </p:cNvPr>
          <p:cNvCxnSpPr>
            <a:cxnSpLocks/>
          </p:cNvCxnSpPr>
          <p:nvPr/>
        </p:nvCxnSpPr>
        <p:spPr>
          <a:xfrm flipH="1">
            <a:off x="91621" y="6593113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2BE0D65-0AC1-4327-8DA7-88D38D28F57F}"/>
              </a:ext>
            </a:extLst>
          </p:cNvPr>
          <p:cNvCxnSpPr>
            <a:cxnSpLocks/>
          </p:cNvCxnSpPr>
          <p:nvPr/>
        </p:nvCxnSpPr>
        <p:spPr>
          <a:xfrm>
            <a:off x="91621" y="5818413"/>
            <a:ext cx="0" cy="7747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1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DD6415-3FBE-4B3C-9D29-6E141D799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7851" y="1263651"/>
            <a:ext cx="7804150" cy="5862864"/>
          </a:xfrm>
          <a:prstGeom prst="rect">
            <a:avLst/>
          </a:prstGeom>
          <a:gradFill>
            <a:gsLst>
              <a:gs pos="0">
                <a:schemeClr val="tx1"/>
              </a:gs>
              <a:gs pos="86000">
                <a:schemeClr val="bg1">
                  <a:lumMod val="95000"/>
                </a:schemeClr>
              </a:gs>
              <a:gs pos="49000">
                <a:schemeClr val="tx1"/>
              </a:gs>
              <a:gs pos="79000">
                <a:schemeClr val="bg1"/>
              </a:gs>
            </a:gsLst>
            <a:lin ang="3000000" scaled="0"/>
          </a:gradFill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Немного теории…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00D15-6502-4A51-9476-08D86032FF2B}"/>
              </a:ext>
            </a:extLst>
          </p:cNvPr>
          <p:cNvSpPr txBox="1"/>
          <p:nvPr/>
        </p:nvSpPr>
        <p:spPr>
          <a:xfrm>
            <a:off x="-190803" y="2090172"/>
            <a:ext cx="11103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Искусственная нейронная сеть </a:t>
            </a:r>
            <a:r>
              <a:rPr lang="ru-RU" sz="24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продукт научных разработок в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области искусственного интел</a:t>
            </a:r>
            <a:r>
              <a:rPr lang="ru-RU" sz="24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екта (ИИ).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Нейронная сеть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— это прог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рамма для анализа данных, разработанная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для интеллектуальной авто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матизации и оптимизации того или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иного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рутинного процесса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6553D5D-E001-4C85-B6F9-80DAE7541400}"/>
              </a:ext>
            </a:extLst>
          </p:cNvPr>
          <p:cNvCxnSpPr>
            <a:cxnSpLocks/>
          </p:cNvCxnSpPr>
          <p:nvPr/>
        </p:nvCxnSpPr>
        <p:spPr>
          <a:xfrm flipH="1">
            <a:off x="180521" y="5042692"/>
            <a:ext cx="9271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34BB6D2-B80A-494D-AC9B-F8BD3B8F6F9D}"/>
              </a:ext>
            </a:extLst>
          </p:cNvPr>
          <p:cNvCxnSpPr>
            <a:cxnSpLocks/>
          </p:cNvCxnSpPr>
          <p:nvPr/>
        </p:nvCxnSpPr>
        <p:spPr>
          <a:xfrm>
            <a:off x="180521" y="4267992"/>
            <a:ext cx="0" cy="7747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03C4357-63BA-47E5-9D23-1C6B9D06400C}"/>
              </a:ext>
            </a:extLst>
          </p:cNvPr>
          <p:cNvCxnSpPr/>
          <p:nvPr/>
        </p:nvCxnSpPr>
        <p:spPr>
          <a:xfrm>
            <a:off x="9915071" y="1784894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71409B6-F6A6-4A9A-BEE7-8D05BBBB10F7}"/>
              </a:ext>
            </a:extLst>
          </p:cNvPr>
          <p:cNvCxnSpPr>
            <a:cxnSpLocks/>
          </p:cNvCxnSpPr>
          <p:nvPr/>
        </p:nvCxnSpPr>
        <p:spPr>
          <a:xfrm>
            <a:off x="11119031" y="1784894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88A210E-A36F-414E-AA35-CA7526B693DB}"/>
              </a:ext>
            </a:extLst>
          </p:cNvPr>
          <p:cNvCxnSpPr>
            <a:cxnSpLocks/>
          </p:cNvCxnSpPr>
          <p:nvPr/>
        </p:nvCxnSpPr>
        <p:spPr>
          <a:xfrm flipH="1">
            <a:off x="180521" y="3407515"/>
            <a:ext cx="9271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9A8DF13-3B9F-4323-A7A5-D7EFEDED8A04}"/>
              </a:ext>
            </a:extLst>
          </p:cNvPr>
          <p:cNvCxnSpPr>
            <a:cxnSpLocks/>
          </p:cNvCxnSpPr>
          <p:nvPr/>
        </p:nvCxnSpPr>
        <p:spPr>
          <a:xfrm>
            <a:off x="180521" y="2632815"/>
            <a:ext cx="0" cy="7747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BBA9202-59BD-4D4B-AC5A-6FB742FA6D45}"/>
              </a:ext>
            </a:extLst>
          </p:cNvPr>
          <p:cNvCxnSpPr/>
          <p:nvPr/>
        </p:nvCxnSpPr>
        <p:spPr>
          <a:xfrm>
            <a:off x="9915071" y="3201216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6E58BC3-25DB-49BD-BC60-90C38A0FA373}"/>
              </a:ext>
            </a:extLst>
          </p:cNvPr>
          <p:cNvCxnSpPr>
            <a:cxnSpLocks/>
          </p:cNvCxnSpPr>
          <p:nvPr/>
        </p:nvCxnSpPr>
        <p:spPr>
          <a:xfrm>
            <a:off x="11119031" y="3201216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2740BBE-456B-428C-94D9-478C229433F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2409372" cy="2632815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6331E8-4548-4783-A17E-68F0F1F8933E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1221109" cy="13432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E7FF6B7-F70B-4D63-B4C0-062D34BAE2E2}"/>
              </a:ext>
            </a:extLst>
          </p:cNvPr>
          <p:cNvCxnSpPr>
            <a:cxnSpLocks/>
          </p:cNvCxnSpPr>
          <p:nvPr/>
        </p:nvCxnSpPr>
        <p:spPr>
          <a:xfrm flipH="1">
            <a:off x="2368456" y="5268686"/>
            <a:ext cx="2377715" cy="1785257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BF21C30-F42F-4837-A16F-206962D03778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2584C2F-A5A6-4FC0-A844-38F9C1A06229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CA1CFF-C02F-44C1-BAE7-C304F4B0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47436" y="3226921"/>
            <a:ext cx="4549769" cy="372167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Преимущества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Широкий спектр применимости </a:t>
            </a:r>
          </a:p>
          <a:p>
            <a:pPr marL="450850" indent="-1588"/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алгоритмов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5814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Высокая скорость работы системы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3789093"/>
            <a:ext cx="635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Высокая точность определения и распознания (в общих случаях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&gt;99%)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CA3C5F-4E31-4F1D-BB96-98DC27F1C397}"/>
              </a:ext>
            </a:extLst>
          </p:cNvPr>
          <p:cNvSpPr/>
          <p:nvPr/>
        </p:nvSpPr>
        <p:spPr>
          <a:xfrm>
            <a:off x="-269176" y="4852677"/>
            <a:ext cx="5873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2413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внедрения аналитики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883219"/>
            <a:ext cx="7098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Исключение ошибок, характерных человеку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744258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219302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773F5B3-9E2F-411B-AAD6-553B79FB290A}"/>
              </a:ext>
            </a:extLst>
          </p:cNvPr>
          <p:cNvCxnSpPr>
            <a:cxnSpLocks/>
          </p:cNvCxnSpPr>
          <p:nvPr/>
        </p:nvCxnSpPr>
        <p:spPr>
          <a:xfrm flipH="1">
            <a:off x="94795" y="5829613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A16E9A8-7FD0-4046-B182-ACDA1914A9F4}"/>
              </a:ext>
            </a:extLst>
          </p:cNvPr>
          <p:cNvCxnSpPr>
            <a:cxnSpLocks/>
          </p:cNvCxnSpPr>
          <p:nvPr/>
        </p:nvCxnSpPr>
        <p:spPr>
          <a:xfrm>
            <a:off x="94794" y="5304657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66977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614482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1E741E1-78D7-4749-9DC7-B2A82AB63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1" t="1132" r="2393" b="5168"/>
          <a:stretch/>
        </p:blipFill>
        <p:spPr>
          <a:xfrm>
            <a:off x="7080211" y="2702415"/>
            <a:ext cx="3846286" cy="2275114"/>
          </a:xfrm>
          <a:prstGeom prst="rect">
            <a:avLst/>
          </a:prstGeom>
          <a:solidFill>
            <a:srgbClr val="FFFFFF">
              <a:shade val="85000"/>
            </a:srgbClr>
          </a:solidFill>
          <a:ln w="123825" cap="rnd">
            <a:solidFill>
              <a:srgbClr val="030303"/>
            </a:solidFill>
            <a:rou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15C3512-6F3E-4E23-BEF6-02A2F7F774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26" t="17863" r="9913" b="15054"/>
          <a:stretch/>
        </p:blipFill>
        <p:spPr>
          <a:xfrm>
            <a:off x="6310713" y="1939209"/>
            <a:ext cx="3948363" cy="2275114"/>
          </a:xfrm>
          <a:prstGeom prst="rect">
            <a:avLst/>
          </a:prstGeom>
          <a:solidFill>
            <a:srgbClr val="FFFFFF">
              <a:shade val="85000"/>
            </a:srgbClr>
          </a:solidFill>
          <a:ln w="1238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601028" y="1508692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415349" y="1508692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5275942" y="285260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6090263" y="285260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5281679" y="378909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6096000" y="378909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73DAAB3C-8150-47F4-A404-51B10881E0C5}"/>
              </a:ext>
            </a:extLst>
          </p:cNvPr>
          <p:cNvCxnSpPr>
            <a:cxnSpLocks/>
          </p:cNvCxnSpPr>
          <p:nvPr/>
        </p:nvCxnSpPr>
        <p:spPr>
          <a:xfrm>
            <a:off x="5275942" y="474425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DEEB0E0-BF14-4AA8-A29F-4AC8C5CF7D97}"/>
              </a:ext>
            </a:extLst>
          </p:cNvPr>
          <p:cNvCxnSpPr>
            <a:cxnSpLocks/>
          </p:cNvCxnSpPr>
          <p:nvPr/>
        </p:nvCxnSpPr>
        <p:spPr>
          <a:xfrm>
            <a:off x="6090263" y="474425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6169392" y="571108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6983713" y="571108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62189D6-EC1A-4824-AE62-774ECB27F63E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114C2C3-BA22-435C-B7AD-A59F9FB663C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21664E90-7E80-415A-9DFC-E8CB123D8C98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445A2454-E596-431C-B785-CC63D0208C51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Распознавание по лицу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3369461"/>
            <a:ext cx="6350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Идентификация сотрудников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CA3C5F-4E31-4F1D-BB96-98DC27F1C397}"/>
              </a:ext>
            </a:extLst>
          </p:cNvPr>
          <p:cNvSpPr/>
          <p:nvPr/>
        </p:nvSpPr>
        <p:spPr>
          <a:xfrm>
            <a:off x="-269176" y="4852677"/>
            <a:ext cx="4914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11200" indent="-347663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Идентификация транспорта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324626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3799670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773F5B3-9E2F-411B-AAD6-553B79FB290A}"/>
              </a:ext>
            </a:extLst>
          </p:cNvPr>
          <p:cNvCxnSpPr>
            <a:cxnSpLocks/>
          </p:cNvCxnSpPr>
          <p:nvPr/>
        </p:nvCxnSpPr>
        <p:spPr>
          <a:xfrm flipH="1">
            <a:off x="94795" y="5829613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A16E9A8-7FD0-4046-B182-ACDA1914A9F4}"/>
              </a:ext>
            </a:extLst>
          </p:cNvPr>
          <p:cNvCxnSpPr>
            <a:cxnSpLocks/>
          </p:cNvCxnSpPr>
          <p:nvPr/>
        </p:nvCxnSpPr>
        <p:spPr>
          <a:xfrm>
            <a:off x="94794" y="5304657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601028" y="1508692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415349" y="1508692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5281679" y="3369461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6096000" y="3369461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73DAAB3C-8150-47F4-A404-51B10881E0C5}"/>
              </a:ext>
            </a:extLst>
          </p:cNvPr>
          <p:cNvCxnSpPr>
            <a:cxnSpLocks/>
          </p:cNvCxnSpPr>
          <p:nvPr/>
        </p:nvCxnSpPr>
        <p:spPr>
          <a:xfrm>
            <a:off x="5275942" y="474425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DEEB0E0-BF14-4AA8-A29F-4AC8C5CF7D97}"/>
              </a:ext>
            </a:extLst>
          </p:cNvPr>
          <p:cNvCxnSpPr>
            <a:cxnSpLocks/>
          </p:cNvCxnSpPr>
          <p:nvPr/>
        </p:nvCxnSpPr>
        <p:spPr>
          <a:xfrm>
            <a:off x="6090263" y="474425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8674FBE-ACCD-4908-B28F-95A9264F0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103" y="1299596"/>
            <a:ext cx="3988933" cy="2554937"/>
          </a:xfrm>
          <a:prstGeom prst="rect">
            <a:avLst/>
          </a:prstGeom>
          <a:solidFill>
            <a:schemeClr val="tx1"/>
          </a:solidFill>
          <a:ln w="920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938DC4B-7D3A-47BB-A643-0715ECC27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481" y="3124077"/>
            <a:ext cx="3213110" cy="345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41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8B99FE2-742C-44E9-AA11-A4649B224ACE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5E1CBCB3-B08B-445B-A2DC-9799B8DB0844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9F9B91A0-96A0-4FF9-8284-BFC2306A3010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на ЖД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2232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Логистика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4020494"/>
            <a:ext cx="635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состояния </a:t>
            </a:r>
          </a:p>
          <a:p>
            <a:pPr marL="623888" indent="-87313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повреждения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жд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путей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439102"/>
            <a:ext cx="506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пропускных пунктов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97565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45070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22566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570070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601028" y="1508692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415349" y="1508692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2120606" y="2939844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2934927" y="2939844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3481908" y="4020494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4296229" y="4020494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4776021" y="5266966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5590342" y="5266966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c.wallhere.com/photos/bd/de/1920x1200_px_digital_art_Lights_night_Rail_Yard_Traffic_Lights_Train_Train_Station-994017.jpg!d">
            <a:extLst>
              <a:ext uri="{FF2B5EF4-FFF2-40B4-BE49-F238E27FC236}">
                <a16:creationId xmlns:a16="http://schemas.microsoft.com/office/drawing/2014/main" id="{D22C53CD-11F0-4457-A793-6E600C9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30" y="1310214"/>
            <a:ext cx="4843487" cy="3027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3030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.mds.yandex.net/get-zen_doc/1528313/pub_5c93cd2c910fbc00b349d95e_5c93cdd3a33d8300b3a4f230/scale_1200">
            <a:extLst>
              <a:ext uri="{FF2B5EF4-FFF2-40B4-BE49-F238E27FC236}">
                <a16:creationId xmlns:a16="http://schemas.microsoft.com/office/drawing/2014/main" id="{9EDF43E0-2F31-4393-9C9A-B4EBEF2B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8659" y="2269033"/>
            <a:ext cx="4318714" cy="2876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80D4FAB-B2E6-4138-8CE2-5E1FAC717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998" y="3258722"/>
            <a:ext cx="5437008" cy="3433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2D7004C-4E40-41DC-A5DF-D01AC5293FA7}"/>
              </a:ext>
            </a:extLst>
          </p:cNvPr>
          <p:cNvSpPr/>
          <p:nvPr/>
        </p:nvSpPr>
        <p:spPr>
          <a:xfrm>
            <a:off x="8839802" y="3340596"/>
            <a:ext cx="2961164" cy="108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248F372-DF26-4333-9B30-9DED408221A3}"/>
              </a:ext>
            </a:extLst>
          </p:cNvPr>
          <p:cNvSpPr/>
          <p:nvPr/>
        </p:nvSpPr>
        <p:spPr>
          <a:xfrm>
            <a:off x="6567106" y="5241953"/>
            <a:ext cx="1375575" cy="1368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20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5E42DD3-9586-44EE-A042-1728A11892C0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8D07250-9D8A-453C-B506-6E407CCFCFCA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FFB173B-597F-45DD-958D-2279A9131D73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на предприятии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5590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процесса производства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4020494"/>
            <a:ext cx="635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соблюдения техники безопасности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439102"/>
            <a:ext cx="5456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дефектов продукции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97565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45070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22566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570070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5718628" y="154365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6532949" y="154365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4874518" y="2732691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5688839" y="2732691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4626755" y="4020494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5441076" y="4020494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4905827" y="5266966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5720148" y="5266966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3C876D3-CE85-40A5-BB07-3C26F1857E2D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2885751-8137-4DF5-B599-79E339AFCEC9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A5E8DDD-91D0-4475-BD9D-CA2B51C3EAE8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нарушений общественных правил и вандализма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6321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нетипичных происшествий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4020494"/>
            <a:ext cx="635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ограниченных территорий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439102"/>
            <a:ext cx="715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лиц в розыске или преступников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97565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45070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22566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570070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5502434" y="154365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6316755" y="154365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5502434" y="2739247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6316755" y="2739247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5502434" y="4020494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6316755" y="4020494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6223938" y="5266966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7038259" y="5266966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EE6396-E33B-4931-9A64-46AB78576109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9089B969-2486-496F-AD63-917BC22083EA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1271434" cy="1283793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4" name="Picture 14" descr="https://xn--40-jlcqjlif1cu.xn--p1ai/img/4/8.png">
            <a:extLst>
              <a:ext uri="{FF2B5EF4-FFF2-40B4-BE49-F238E27FC236}">
                <a16:creationId xmlns:a16="http://schemas.microsoft.com/office/drawing/2014/main" id="{8162DFB9-5B0E-43F8-90A5-42BF962EF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751" y="5155981"/>
            <a:ext cx="1786114" cy="1786114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ebstockreview.net/images/document-clipart-manifesto-14.png">
            <a:extLst>
              <a:ext uri="{FF2B5EF4-FFF2-40B4-BE49-F238E27FC236}">
                <a16:creationId xmlns:a16="http://schemas.microsoft.com/office/drawing/2014/main" id="{23E54A9B-A1B4-4074-AE04-8541DB9E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80" y="1429547"/>
            <a:ext cx="1504159" cy="147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Как мы работаем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-1" y="1387013"/>
            <a:ext cx="63167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2" indent="-342900">
              <a:buFont typeface="+mj-lt"/>
              <a:buAutoNum type="arabicPeriod"/>
            </a:pP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 процессов на Вашем предприятии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" y="2182624"/>
            <a:ext cx="6814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ТЗ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совместно с Вашими специалистами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49067" y="2945257"/>
            <a:ext cx="6264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первоочередности задач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50237" y="3782968"/>
            <a:ext cx="9125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Проектирование: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прокладка кабеля, места установки камер и сервера,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1938"/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Разработку всего комплекса программного обеспечения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6867" y="363291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6866" y="310795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6867" y="579160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116791" y="526665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513789" y="138701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328110" y="138701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8307738" y="3622205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9122059" y="3622205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5999717" y="582846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529437-3E6C-460A-9F3C-47363AD7AA98}"/>
              </a:ext>
            </a:extLst>
          </p:cNvPr>
          <p:cNvSpPr/>
          <p:nvPr/>
        </p:nvSpPr>
        <p:spPr>
          <a:xfrm>
            <a:off x="-50236" y="5150776"/>
            <a:ext cx="9020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Обучение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сотрудников Вашей компании работе с нейронной сетью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3C863A-5DEE-4B78-9642-6C20DC9B32CE}"/>
              </a:ext>
            </a:extLst>
          </p:cNvPr>
          <p:cNvSpPr/>
          <p:nvPr/>
        </p:nvSpPr>
        <p:spPr>
          <a:xfrm>
            <a:off x="-1" y="6062159"/>
            <a:ext cx="6580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1938"/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7. Гарантийное и послегарантийное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обслуживание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40C4AD3-7688-489F-B79E-80A436FE3FE5}"/>
              </a:ext>
            </a:extLst>
          </p:cNvPr>
          <p:cNvCxnSpPr>
            <a:cxnSpLocks/>
          </p:cNvCxnSpPr>
          <p:nvPr/>
        </p:nvCxnSpPr>
        <p:spPr>
          <a:xfrm>
            <a:off x="6814038" y="582846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A870B93-7CB7-440F-BD3A-5982E0DF13FB}"/>
              </a:ext>
            </a:extLst>
          </p:cNvPr>
          <p:cNvSpPr/>
          <p:nvPr/>
        </p:nvSpPr>
        <p:spPr>
          <a:xfrm>
            <a:off x="-50237" y="4467870"/>
            <a:ext cx="10617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Подбор, поставка, ввод в эксплуатацию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оборудования: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1938"/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сервер, камеры, прочее. 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8653999B-9147-4A0E-B476-08941C264DE4}"/>
              </a:ext>
            </a:extLst>
          </p:cNvPr>
          <p:cNvCxnSpPr>
            <a:cxnSpLocks/>
          </p:cNvCxnSpPr>
          <p:nvPr/>
        </p:nvCxnSpPr>
        <p:spPr>
          <a:xfrm flipH="1">
            <a:off x="116791" y="665520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E1048F7-D6C0-4C68-B666-96F119540919}"/>
              </a:ext>
            </a:extLst>
          </p:cNvPr>
          <p:cNvCxnSpPr>
            <a:cxnSpLocks/>
          </p:cNvCxnSpPr>
          <p:nvPr/>
        </p:nvCxnSpPr>
        <p:spPr>
          <a:xfrm>
            <a:off x="136715" y="613025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4D4E1164-DB9E-40DF-879B-BF5857E21931}"/>
              </a:ext>
            </a:extLst>
          </p:cNvPr>
          <p:cNvSpPr/>
          <p:nvPr/>
        </p:nvSpPr>
        <p:spPr>
          <a:xfrm>
            <a:off x="7038536" y="1915334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124" name="Picture 4" descr="https://yandex.ru/images/_crpd/uP4t9E204/2dbb86CCxV/oeKalp8njgHohKqWCZbr2ByB1rzd91fA6t18gJ0rPq_Bn5Fb_2WBxgG-IG0GJuuSL5TEWzYUZYT4wKLyxlc4UvHjhMSLKNNI-NKjylat0eFzreyHoNcv4MCZf4_OLH7i0oysMOpDtYVFvBYzd1annQOW73hXMnK2qqX0xepUTFeOnc-rjR_EHcfQgYQsiN7YV4HEipn6PPzYr1C5xDhMmPqDsiWpZ4KpU7YxK3xFjZ8mpN1rTDl_grmA7tj_ZWt6obTekpAr1gvKx52OHYvpx3im2IOb9Q76zaNVsOU8bIDTg4AEn2OAm1ewIzJ0dauQPKbJb3MiVLyFqdD_-U5UXqSczrGeKvcy19KDkBOI3uZbrtS-lew7x-eWfYn-E1egwry0KaxejYBxgTUuflSKoSW9zFpkFmaEvKHy2-VwRkWiocCsmAvQENP-vpAXmNnRQLj7joH_KdD9i3CpyB5ooOWNgB2CfICldYMXEFVrvJklmOxQVzVAvIOd1sHNYVFRgJHdtp8N8zXn-4ehEZ70xWi36byrxAPh6pZqs9AEZIPEt4Q-k0uggHioKjFLebGcGIf_SXsGXrWDqc_95nd2Zq-Dw46YFe8k1cWHpDeG3OJ2gvG7u-Qn5cuqarbFMVKd5oi4AbtqgLtpuRQefUG6uhu69Xd7HWGIrqLv4-BRWnWEutG6khPSG8nkm7QAos_Xcaf3v7PrOczChUyx8Axlusi3uSGrS6G_VZ0nMFFmt5gZgsRPYzpIjLSzwvbqbnp1lZPlhKsu6DHs4Ku4K73a-mqY4qy95gPrxLVss9gYd6LHv5oFuGu8qHG_PRtfe4efAr_fRFAidLadmdLcwEp6e7y91ImaN_kK7umUhRG94vp6m_S-k9E57sCMVKLdLW6H85O-No5ys5Z5swMvf3KLnC2R5k5nKVKAj4XA3-xVWnSAvsSnqBLkKsfipp8Cov7WcLjprIvsK8_LkkeDzAI">
            <a:extLst>
              <a:ext uri="{FF2B5EF4-FFF2-40B4-BE49-F238E27FC236}">
                <a16:creationId xmlns:a16="http://schemas.microsoft.com/office/drawing/2014/main" id="{6CD5AF8D-5791-48AB-A01C-2ADDFA95F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544" y="1609697"/>
            <a:ext cx="1742176" cy="16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36E8C986-CAA5-4303-A975-46A7CBF338D4}"/>
              </a:ext>
            </a:extLst>
          </p:cNvPr>
          <p:cNvSpPr/>
          <p:nvPr/>
        </p:nvSpPr>
        <p:spPr>
          <a:xfrm>
            <a:off x="9439711" y="1925520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126" name="Picture 6" descr="https://berserkon.com/images/processing-vector-order-5.png">
            <a:extLst>
              <a:ext uri="{FF2B5EF4-FFF2-40B4-BE49-F238E27FC236}">
                <a16:creationId xmlns:a16="http://schemas.microsoft.com/office/drawing/2014/main" id="{95619D36-95EF-4C93-BC09-A88E29F0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06" y="1528661"/>
            <a:ext cx="1504159" cy="136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C4C88827-06DB-4E83-A62E-4A1D9F13CFFF}"/>
              </a:ext>
            </a:extLst>
          </p:cNvPr>
          <p:cNvSpPr/>
          <p:nvPr/>
        </p:nvSpPr>
        <p:spPr>
          <a:xfrm rot="5400000">
            <a:off x="10427212" y="2835017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132" name="Picture 12" descr="https://images.squarespace-cdn.com/content/v1/5722bb5b59827eb8a3ae3928/1490371044013-N4YS1N30VICF0IQ8F6FO/ke17ZwdGBToddI8pDm48kGDpvalPb1SqHoCn1hwN0Y57gQa3H78H3Y0txjaiv_0fDoOvxcdMmMKkDsyUqMSsMWxHk725yiiHCCLfrh8O1z5QHyNOqBUUEtDDsRWrJLTmx-YtV7KdJhhcFMxgH7DNwVWsr4BytTuzU0mdZNjZkC7ehjA8nxqmKGxR1QtMJl5J/noun_497643.png">
            <a:extLst>
              <a:ext uri="{FF2B5EF4-FFF2-40B4-BE49-F238E27FC236}">
                <a16:creationId xmlns:a16="http://schemas.microsoft.com/office/drawing/2014/main" id="{387F33CA-3A1E-4869-B4BB-FFC827C3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24" y="3476156"/>
            <a:ext cx="1271434" cy="127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92C8FDC4-0904-4E76-AC09-85458A2B1F75}"/>
              </a:ext>
            </a:extLst>
          </p:cNvPr>
          <p:cNvSpPr/>
          <p:nvPr/>
        </p:nvSpPr>
        <p:spPr>
          <a:xfrm rot="5400000">
            <a:off x="10427211" y="4613797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AFC5C94A-DAED-432E-A7D7-037A095FA3CB}"/>
              </a:ext>
            </a:extLst>
          </p:cNvPr>
          <p:cNvCxnSpPr>
            <a:cxnSpLocks/>
          </p:cNvCxnSpPr>
          <p:nvPr/>
        </p:nvCxnSpPr>
        <p:spPr>
          <a:xfrm>
            <a:off x="6813060" y="2328589"/>
            <a:ext cx="3402638" cy="3657874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610D306-B849-4780-8A71-29896CCBA8C9}"/>
              </a:ext>
            </a:extLst>
          </p:cNvPr>
          <p:cNvCxnSpPr>
            <a:cxnSpLocks/>
          </p:cNvCxnSpPr>
          <p:nvPr/>
        </p:nvCxnSpPr>
        <p:spPr>
          <a:xfrm>
            <a:off x="10725095" y="6457495"/>
            <a:ext cx="524361" cy="555566"/>
          </a:xfrm>
          <a:prstGeom prst="line">
            <a:avLst/>
          </a:prstGeom>
          <a:ln w="25400">
            <a:solidFill>
              <a:srgbClr val="398B9E">
                <a:alpha val="5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A6F6774F-7138-4267-86B7-2F5D1E820DDC}"/>
              </a:ext>
            </a:extLst>
          </p:cNvPr>
          <p:cNvCxnSpPr>
            <a:cxnSpLocks/>
          </p:cNvCxnSpPr>
          <p:nvPr/>
        </p:nvCxnSpPr>
        <p:spPr>
          <a:xfrm flipH="1">
            <a:off x="2353120" y="2621362"/>
            <a:ext cx="5835744" cy="43916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C10CA551-010B-4A04-BE08-05B67BA11D32}"/>
              </a:ext>
            </a:extLst>
          </p:cNvPr>
          <p:cNvCxnSpPr>
            <a:cxnSpLocks/>
          </p:cNvCxnSpPr>
          <p:nvPr/>
        </p:nvCxnSpPr>
        <p:spPr>
          <a:xfrm flipH="1">
            <a:off x="9173868" y="642232"/>
            <a:ext cx="1660535" cy="1229825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8B08F70C-0926-4655-A788-8A2628BA56ED}"/>
              </a:ext>
            </a:extLst>
          </p:cNvPr>
          <p:cNvCxnSpPr>
            <a:cxnSpLocks/>
          </p:cNvCxnSpPr>
          <p:nvPr/>
        </p:nvCxnSpPr>
        <p:spPr>
          <a:xfrm flipH="1">
            <a:off x="3953327" y="1437062"/>
            <a:ext cx="5835744" cy="4391699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1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  <p:bldP spid="40" grpId="0" animBg="1"/>
      <p:bldP spid="4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309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Тема Office</vt:lpstr>
      <vt:lpstr>EcoSmart</vt:lpstr>
      <vt:lpstr>ООО “Экосмарт”</vt:lpstr>
      <vt:lpstr>Немного теории…</vt:lpstr>
      <vt:lpstr>Преимущества ИНС</vt:lpstr>
      <vt:lpstr>Сферы применения ИНС</vt:lpstr>
      <vt:lpstr>Сферы применения ИНС</vt:lpstr>
      <vt:lpstr>Сферы применения ИНС</vt:lpstr>
      <vt:lpstr>Сферы применения ИНС</vt:lpstr>
      <vt:lpstr>Как мы работаем</vt:lpstr>
      <vt:lpstr>Сотрудничество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EcoSmart</dc:title>
  <dc:creator>User</dc:creator>
  <cp:lastModifiedBy>User</cp:lastModifiedBy>
  <cp:revision>33</cp:revision>
  <dcterms:created xsi:type="dcterms:W3CDTF">2021-03-29T05:34:20Z</dcterms:created>
  <dcterms:modified xsi:type="dcterms:W3CDTF">2021-03-29T14:09:17Z</dcterms:modified>
</cp:coreProperties>
</file>